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62" r:id="rId4"/>
    <p:sldId id="264" r:id="rId5"/>
    <p:sldId id="260" r:id="rId6"/>
    <p:sldId id="266" r:id="rId7"/>
    <p:sldId id="267" r:id="rId8"/>
    <p:sldId id="261" r:id="rId9"/>
    <p:sldId id="265"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90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8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C9AD9A-4601-4E07-87E1-E13C1E7645B6}" type="datetimeFigureOut">
              <a:rPr lang="en-US" smtClean="0"/>
              <a:t>11/8/2012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6146DE7-D3FF-4C86-ABDA-D838A1DC6CC9}" type="slidenum">
              <a:rPr lang="en-US" smtClean="0"/>
              <a:t>‹#›</a:t>
            </a:fld>
            <a:endParaRPr lang="en-US"/>
          </a:p>
        </p:txBody>
      </p:sp>
    </p:spTree>
    <p:extLst>
      <p:ext uri="{BB962C8B-B14F-4D97-AF65-F5344CB8AC3E}">
        <p14:creationId xmlns:p14="http://schemas.microsoft.com/office/powerpoint/2010/main" val="3324304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4EC649-F479-4013-8096-6FE80BB8E38E}" type="datetimeFigureOut">
              <a:rPr lang="en-US" smtClean="0"/>
              <a:t>11/8/2012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F7705C-DEDE-4AFB-9958-554FBAA4A6BE}" type="slidenum">
              <a:rPr lang="en-US" smtClean="0"/>
              <a:t>‹#›</a:t>
            </a:fld>
            <a:endParaRPr lang="en-US" dirty="0"/>
          </a:p>
        </p:txBody>
      </p:sp>
    </p:spTree>
    <p:extLst>
      <p:ext uri="{BB962C8B-B14F-4D97-AF65-F5344CB8AC3E}">
        <p14:creationId xmlns:p14="http://schemas.microsoft.com/office/powerpoint/2010/main" val="2212612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F7705C-DEDE-4AFB-9958-554FBAA4A6BE}" type="slidenum">
              <a:rPr lang="en-US" smtClean="0"/>
              <a:t>1</a:t>
            </a:fld>
            <a:endParaRPr lang="en-US" dirty="0"/>
          </a:p>
        </p:txBody>
      </p:sp>
    </p:spTree>
    <p:extLst>
      <p:ext uri="{BB962C8B-B14F-4D97-AF65-F5344CB8AC3E}">
        <p14:creationId xmlns:p14="http://schemas.microsoft.com/office/powerpoint/2010/main" val="1283045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156AA4-241A-4BE9-A54A-F68BEE46760F}" type="datetimeFigureOut">
              <a:rPr lang="en-US" smtClean="0"/>
              <a:t>11/8/2012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D5F15E-25A7-49A4-9FC3-7E46988D08ED}" type="slidenum">
              <a:rPr lang="en-US" smtClean="0"/>
              <a:t>‹#›</a:t>
            </a:fld>
            <a:endParaRPr lang="en-US" dirty="0"/>
          </a:p>
        </p:txBody>
      </p:sp>
    </p:spTree>
    <p:extLst>
      <p:ext uri="{BB962C8B-B14F-4D97-AF65-F5344CB8AC3E}">
        <p14:creationId xmlns:p14="http://schemas.microsoft.com/office/powerpoint/2010/main" val="3519564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156AA4-241A-4BE9-A54A-F68BEE46760F}" type="datetimeFigureOut">
              <a:rPr lang="en-US" smtClean="0"/>
              <a:t>11/8/2012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D5F15E-25A7-49A4-9FC3-7E46988D08ED}" type="slidenum">
              <a:rPr lang="en-US" smtClean="0"/>
              <a:t>‹#›</a:t>
            </a:fld>
            <a:endParaRPr lang="en-US" dirty="0"/>
          </a:p>
        </p:txBody>
      </p:sp>
    </p:spTree>
    <p:extLst>
      <p:ext uri="{BB962C8B-B14F-4D97-AF65-F5344CB8AC3E}">
        <p14:creationId xmlns:p14="http://schemas.microsoft.com/office/powerpoint/2010/main" val="2494102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156AA4-241A-4BE9-A54A-F68BEE46760F}" type="datetimeFigureOut">
              <a:rPr lang="en-US" smtClean="0"/>
              <a:t>11/8/2012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D5F15E-25A7-49A4-9FC3-7E46988D08ED}" type="slidenum">
              <a:rPr lang="en-US" smtClean="0"/>
              <a:t>‹#›</a:t>
            </a:fld>
            <a:endParaRPr lang="en-US" dirty="0"/>
          </a:p>
        </p:txBody>
      </p:sp>
    </p:spTree>
    <p:extLst>
      <p:ext uri="{BB962C8B-B14F-4D97-AF65-F5344CB8AC3E}">
        <p14:creationId xmlns:p14="http://schemas.microsoft.com/office/powerpoint/2010/main" val="1955910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156AA4-241A-4BE9-A54A-F68BEE46760F}" type="datetimeFigureOut">
              <a:rPr lang="en-US" smtClean="0"/>
              <a:t>11/8/2012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D5F15E-25A7-49A4-9FC3-7E46988D08ED}" type="slidenum">
              <a:rPr lang="en-US" smtClean="0"/>
              <a:t>‹#›</a:t>
            </a:fld>
            <a:endParaRPr lang="en-US" dirty="0"/>
          </a:p>
        </p:txBody>
      </p:sp>
    </p:spTree>
    <p:extLst>
      <p:ext uri="{BB962C8B-B14F-4D97-AF65-F5344CB8AC3E}">
        <p14:creationId xmlns:p14="http://schemas.microsoft.com/office/powerpoint/2010/main" val="3065385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156AA4-241A-4BE9-A54A-F68BEE46760F}" type="datetimeFigureOut">
              <a:rPr lang="en-US" smtClean="0"/>
              <a:t>11/8/2012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D5F15E-25A7-49A4-9FC3-7E46988D08ED}" type="slidenum">
              <a:rPr lang="en-US" smtClean="0"/>
              <a:t>‹#›</a:t>
            </a:fld>
            <a:endParaRPr lang="en-US" dirty="0"/>
          </a:p>
        </p:txBody>
      </p:sp>
    </p:spTree>
    <p:extLst>
      <p:ext uri="{BB962C8B-B14F-4D97-AF65-F5344CB8AC3E}">
        <p14:creationId xmlns:p14="http://schemas.microsoft.com/office/powerpoint/2010/main" val="2136234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156AA4-241A-4BE9-A54A-F68BEE46760F}" type="datetimeFigureOut">
              <a:rPr lang="en-US" smtClean="0"/>
              <a:t>11/8/2012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D5F15E-25A7-49A4-9FC3-7E46988D08ED}" type="slidenum">
              <a:rPr lang="en-US" smtClean="0"/>
              <a:t>‹#›</a:t>
            </a:fld>
            <a:endParaRPr lang="en-US" dirty="0"/>
          </a:p>
        </p:txBody>
      </p:sp>
    </p:spTree>
    <p:extLst>
      <p:ext uri="{BB962C8B-B14F-4D97-AF65-F5344CB8AC3E}">
        <p14:creationId xmlns:p14="http://schemas.microsoft.com/office/powerpoint/2010/main" val="4054623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156AA4-241A-4BE9-A54A-F68BEE46760F}" type="datetimeFigureOut">
              <a:rPr lang="en-US" smtClean="0"/>
              <a:t>11/8/2012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9D5F15E-25A7-49A4-9FC3-7E46988D08ED}" type="slidenum">
              <a:rPr lang="en-US" smtClean="0"/>
              <a:t>‹#›</a:t>
            </a:fld>
            <a:endParaRPr lang="en-US" dirty="0"/>
          </a:p>
        </p:txBody>
      </p:sp>
    </p:spTree>
    <p:extLst>
      <p:ext uri="{BB962C8B-B14F-4D97-AF65-F5344CB8AC3E}">
        <p14:creationId xmlns:p14="http://schemas.microsoft.com/office/powerpoint/2010/main" val="404607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156AA4-241A-4BE9-A54A-F68BEE46760F}" type="datetimeFigureOut">
              <a:rPr lang="en-US" smtClean="0"/>
              <a:t>11/8/2012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9D5F15E-25A7-49A4-9FC3-7E46988D08ED}" type="slidenum">
              <a:rPr lang="en-US" smtClean="0"/>
              <a:t>‹#›</a:t>
            </a:fld>
            <a:endParaRPr lang="en-US" dirty="0"/>
          </a:p>
        </p:txBody>
      </p:sp>
    </p:spTree>
    <p:extLst>
      <p:ext uri="{BB962C8B-B14F-4D97-AF65-F5344CB8AC3E}">
        <p14:creationId xmlns:p14="http://schemas.microsoft.com/office/powerpoint/2010/main" val="2459040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156AA4-241A-4BE9-A54A-F68BEE46760F}" type="datetimeFigureOut">
              <a:rPr lang="en-US" smtClean="0"/>
              <a:t>11/8/2012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9D5F15E-25A7-49A4-9FC3-7E46988D08ED}" type="slidenum">
              <a:rPr lang="en-US" smtClean="0"/>
              <a:t>‹#›</a:t>
            </a:fld>
            <a:endParaRPr lang="en-US" dirty="0"/>
          </a:p>
        </p:txBody>
      </p:sp>
    </p:spTree>
    <p:extLst>
      <p:ext uri="{BB962C8B-B14F-4D97-AF65-F5344CB8AC3E}">
        <p14:creationId xmlns:p14="http://schemas.microsoft.com/office/powerpoint/2010/main" val="2807354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156AA4-241A-4BE9-A54A-F68BEE46760F}" type="datetimeFigureOut">
              <a:rPr lang="en-US" smtClean="0"/>
              <a:t>11/8/2012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D5F15E-25A7-49A4-9FC3-7E46988D08ED}" type="slidenum">
              <a:rPr lang="en-US" smtClean="0"/>
              <a:t>‹#›</a:t>
            </a:fld>
            <a:endParaRPr lang="en-US" dirty="0"/>
          </a:p>
        </p:txBody>
      </p:sp>
    </p:spTree>
    <p:extLst>
      <p:ext uri="{BB962C8B-B14F-4D97-AF65-F5344CB8AC3E}">
        <p14:creationId xmlns:p14="http://schemas.microsoft.com/office/powerpoint/2010/main" val="1107670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156AA4-241A-4BE9-A54A-F68BEE46760F}" type="datetimeFigureOut">
              <a:rPr lang="en-US" smtClean="0"/>
              <a:t>11/8/2012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D5F15E-25A7-49A4-9FC3-7E46988D08ED}" type="slidenum">
              <a:rPr lang="en-US" smtClean="0"/>
              <a:t>‹#›</a:t>
            </a:fld>
            <a:endParaRPr lang="en-US" dirty="0"/>
          </a:p>
        </p:txBody>
      </p:sp>
    </p:spTree>
    <p:extLst>
      <p:ext uri="{BB962C8B-B14F-4D97-AF65-F5344CB8AC3E}">
        <p14:creationId xmlns:p14="http://schemas.microsoft.com/office/powerpoint/2010/main" val="762519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156AA4-241A-4BE9-A54A-F68BEE46760F}" type="datetimeFigureOut">
              <a:rPr lang="en-US" smtClean="0"/>
              <a:t>11/8/2012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D5F15E-25A7-49A4-9FC3-7E46988D08ED}" type="slidenum">
              <a:rPr lang="en-US" smtClean="0"/>
              <a:t>‹#›</a:t>
            </a:fld>
            <a:endParaRPr lang="en-US" dirty="0"/>
          </a:p>
        </p:txBody>
      </p:sp>
    </p:spTree>
    <p:extLst>
      <p:ext uri="{BB962C8B-B14F-4D97-AF65-F5344CB8AC3E}">
        <p14:creationId xmlns:p14="http://schemas.microsoft.com/office/powerpoint/2010/main" val="1412312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696200" cy="6400800"/>
          </a:xfrm>
          <a:ln/>
        </p:spPr>
        <p:style>
          <a:lnRef idx="2">
            <a:schemeClr val="accent4"/>
          </a:lnRef>
          <a:fillRef idx="1">
            <a:schemeClr val="lt1"/>
          </a:fillRef>
          <a:effectRef idx="0">
            <a:schemeClr val="accent4"/>
          </a:effectRef>
          <a:fontRef idx="minor">
            <a:schemeClr val="dk1"/>
          </a:fontRef>
        </p:style>
        <p:txBody>
          <a:bodyPr>
            <a:normAutofit/>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br>
            <a:r>
              <a:rPr lang="en-US" sz="2000" i="1" dirty="0" smtClean="0">
                <a:ln w="18000">
                  <a:solidFill>
                    <a:schemeClr val="accent2">
                      <a:satMod val="140000"/>
                    </a:schemeClr>
                  </a:solidFill>
                  <a:prstDash val="solid"/>
                  <a:miter lim="800000"/>
                </a:ln>
                <a:solidFill>
                  <a:srgbClr val="002060"/>
                </a:solidFill>
                <a:effectLst>
                  <a:outerShdw blurRad="25500" dist="23000" dir="7020000" algn="tl">
                    <a:srgbClr val="000000">
                      <a:alpha val="50000"/>
                    </a:srgbClr>
                  </a:outerShdw>
                </a:effectLst>
                <a:latin typeface="Gabriola" pitchFamily="82" charset="0"/>
              </a:rPr>
              <a:t>Auto-ID Data collection made simple !</a:t>
            </a:r>
            <a:r>
              <a:rPr lang="en-US" sz="2000" i="1" dirty="0" smtClean="0">
                <a:ln w="18000">
                  <a:solidFill>
                    <a:schemeClr val="accent2">
                      <a:satMod val="140000"/>
                    </a:schemeClr>
                  </a:solidFill>
                  <a:prstDash val="solid"/>
                  <a:miter lim="800000"/>
                </a:ln>
                <a:solidFill>
                  <a:schemeClr val="tx2"/>
                </a:solidFill>
                <a:effectLst>
                  <a:outerShdw blurRad="25500" dist="23000" dir="7020000" algn="tl">
                    <a:srgbClr val="000000">
                      <a:alpha val="50000"/>
                    </a:srgbClr>
                  </a:outerShdw>
                </a:effectLst>
                <a:latin typeface="Haettenschweiler" pitchFamily="34" charset="0"/>
              </a:rPr>
              <a:t/>
            </a:r>
            <a:br>
              <a:rPr lang="en-US" sz="2000" i="1" dirty="0" smtClean="0">
                <a:ln w="18000">
                  <a:solidFill>
                    <a:schemeClr val="accent2">
                      <a:satMod val="140000"/>
                    </a:schemeClr>
                  </a:solidFill>
                  <a:prstDash val="solid"/>
                  <a:miter lim="800000"/>
                </a:ln>
                <a:solidFill>
                  <a:schemeClr val="tx2"/>
                </a:solidFill>
                <a:effectLst>
                  <a:outerShdw blurRad="25500" dist="23000" dir="7020000" algn="tl">
                    <a:srgbClr val="000000">
                      <a:alpha val="50000"/>
                    </a:srgbClr>
                  </a:outerShdw>
                </a:effectLst>
                <a:latin typeface="Haettenschweiler" pitchFamily="34" charset="0"/>
              </a:rPr>
            </a:br>
            <a:r>
              <a:rPr 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Microsoft Yi Baiti" pitchFamily="66" charset="0"/>
                <a:ea typeface="Microsoft Yi Baiti" pitchFamily="66" charset="0"/>
                <a:cs typeface="Shruti" pitchFamily="34" charset="0"/>
              </a:rPr>
              <a:t>Ottap Applications Data Collection System</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br>
            <a:r>
              <a:rPr lang="en-US" b="1" dirty="0" smtClean="0">
                <a:ln w="18000">
                  <a:solidFill>
                    <a:schemeClr val="accent2">
                      <a:satMod val="140000"/>
                    </a:schemeClr>
                  </a:solidFill>
                  <a:prstDash val="solid"/>
                  <a:miter lim="800000"/>
                </a:ln>
                <a:solidFill>
                  <a:schemeClr val="tx2"/>
                </a:solidFill>
                <a:effectLst>
                  <a:outerShdw blurRad="25500" dist="23000" dir="7020000" algn="tl">
                    <a:srgbClr val="000000">
                      <a:alpha val="50000"/>
                    </a:srgbClr>
                  </a:outerShdw>
                </a:effectLst>
                <a:latin typeface="Haettenschweiler" pitchFamily="34" charset="0"/>
              </a:rPr>
              <a:t/>
            </a:r>
            <a:br>
              <a:rPr lang="en-US" b="1" dirty="0" smtClean="0">
                <a:ln w="18000">
                  <a:solidFill>
                    <a:schemeClr val="accent2">
                      <a:satMod val="140000"/>
                    </a:schemeClr>
                  </a:solidFill>
                  <a:prstDash val="solid"/>
                  <a:miter lim="800000"/>
                </a:ln>
                <a:solidFill>
                  <a:schemeClr val="tx2"/>
                </a:solidFill>
                <a:effectLst>
                  <a:outerShdw blurRad="25500" dist="23000" dir="7020000" algn="tl">
                    <a:srgbClr val="000000">
                      <a:alpha val="50000"/>
                    </a:srgbClr>
                  </a:outerShdw>
                </a:effectLst>
                <a:latin typeface="Haettenschweiler" pitchFamily="34" charset="0"/>
              </a:rPr>
            </a:br>
            <a:r>
              <a:rPr lang="en-US" sz="96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OADCS</a:t>
            </a:r>
            <a:r>
              <a:rPr lang="en-US" b="1" dirty="0" smtClean="0">
                <a:ln w="18000">
                  <a:solidFill>
                    <a:schemeClr val="accent2">
                      <a:satMod val="140000"/>
                    </a:schemeClr>
                  </a:solidFill>
                  <a:prstDash val="solid"/>
                  <a:miter lim="800000"/>
                </a:ln>
                <a:solidFill>
                  <a:schemeClr val="tx2"/>
                </a:solidFill>
                <a:effectLst>
                  <a:outerShdw blurRad="25500" dist="23000" dir="7020000" algn="tl">
                    <a:srgbClr val="000000">
                      <a:alpha val="50000"/>
                    </a:srgbClr>
                  </a:outerShdw>
                </a:effectLst>
                <a:latin typeface="Haettenschweiler" pitchFamily="34" charset="0"/>
              </a:rPr>
              <a:t/>
            </a:r>
            <a:br>
              <a:rPr lang="en-US" b="1" dirty="0" smtClean="0">
                <a:ln w="18000">
                  <a:solidFill>
                    <a:schemeClr val="accent2">
                      <a:satMod val="140000"/>
                    </a:schemeClr>
                  </a:solidFill>
                  <a:prstDash val="solid"/>
                  <a:miter lim="800000"/>
                </a:ln>
                <a:solidFill>
                  <a:schemeClr val="tx2"/>
                </a:solidFill>
                <a:effectLst>
                  <a:outerShdw blurRad="25500" dist="23000" dir="7020000" algn="tl">
                    <a:srgbClr val="000000">
                      <a:alpha val="50000"/>
                    </a:srgbClr>
                  </a:outerShdw>
                </a:effectLst>
                <a:latin typeface="Haettenschweiler" pitchFamily="34" charset="0"/>
              </a:rPr>
            </a:br>
            <a:r>
              <a:rPr lang="en-US" b="1" dirty="0" smtClean="0">
                <a:ln w="18000">
                  <a:solidFill>
                    <a:schemeClr val="accent2">
                      <a:satMod val="140000"/>
                    </a:schemeClr>
                  </a:solidFill>
                  <a:prstDash val="solid"/>
                  <a:miter lim="800000"/>
                </a:ln>
                <a:solidFill>
                  <a:schemeClr val="tx2"/>
                </a:solidFill>
                <a:effectLst>
                  <a:outerShdw blurRad="25500" dist="23000" dir="7020000" algn="tl">
                    <a:srgbClr val="000000">
                      <a:alpha val="50000"/>
                    </a:srgbClr>
                  </a:outerShdw>
                </a:effectLst>
                <a:latin typeface="Haettenschweiler" pitchFamily="34" charset="0"/>
              </a:rPr>
              <a:t/>
            </a:r>
            <a:br>
              <a:rPr lang="en-US" b="1" dirty="0" smtClean="0">
                <a:ln w="18000">
                  <a:solidFill>
                    <a:schemeClr val="accent2">
                      <a:satMod val="140000"/>
                    </a:schemeClr>
                  </a:solidFill>
                  <a:prstDash val="solid"/>
                  <a:miter lim="800000"/>
                </a:ln>
                <a:solidFill>
                  <a:schemeClr val="tx2"/>
                </a:solidFill>
                <a:effectLst>
                  <a:outerShdw blurRad="25500" dist="23000" dir="7020000" algn="tl">
                    <a:srgbClr val="000000">
                      <a:alpha val="50000"/>
                    </a:srgbClr>
                  </a:outerShdw>
                </a:effectLst>
                <a:latin typeface="Haettenschweiler" pitchFamily="34" charset="0"/>
              </a:rPr>
            </a:br>
            <a:r>
              <a:rPr lang="en-US" sz="1800" b="1" i="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Gulim" pitchFamily="34" charset="-127"/>
              </a:rPr>
              <a:t>Commonsense </a:t>
            </a:r>
            <a:r>
              <a:rPr lang="en-US" sz="1800" b="1" i="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Gulim" pitchFamily="34" charset="-127"/>
              </a:rPr>
              <a:t>Solutions for Complex Problems!</a:t>
            </a:r>
            <a:br>
              <a:rPr lang="en-US" sz="1800" b="1" i="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Gulim" pitchFamily="34" charset="-127"/>
              </a:rPr>
            </a:br>
            <a:r>
              <a:rPr lang="en-US" sz="2800" b="1" i="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Microsoft Yi Baiti" pitchFamily="66" charset="0"/>
                <a:ea typeface="Microsoft Yi Baiti" pitchFamily="66" charset="0"/>
              </a:rPr>
              <a:t>from</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br>
            <a:r>
              <a:rPr lang="en-US" sz="1800" b="1" i="1" dirty="0" smtClean="0">
                <a:ln w="18000">
                  <a:solidFill>
                    <a:schemeClr val="accent2">
                      <a:satMod val="140000"/>
                    </a:schemeClr>
                  </a:solidFill>
                  <a:prstDash val="solid"/>
                  <a:miter lim="800000"/>
                </a:ln>
                <a:solidFill>
                  <a:srgbClr val="002060"/>
                </a:solidFill>
                <a:effectLst>
                  <a:outerShdw blurRad="25500" dist="23000" dir="7020000" algn="tl">
                    <a:srgbClr val="000000">
                      <a:alpha val="50000"/>
                    </a:srgbClr>
                  </a:outerShdw>
                </a:effectLst>
                <a:latin typeface="Gulim" pitchFamily="34" charset="-127"/>
              </a:rPr>
              <a:t>          </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b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endParaRPr>
          </a:p>
        </p:txBody>
      </p:sp>
      <p:sp>
        <p:nvSpPr>
          <p:cNvPr id="3" name="Subtitle 2"/>
          <p:cNvSpPr>
            <a:spLocks noGrp="1"/>
          </p:cNvSpPr>
          <p:nvPr>
            <p:ph type="subTitle" idx="1"/>
          </p:nvPr>
        </p:nvSpPr>
        <p:spPr>
          <a:xfrm>
            <a:off x="1452562" y="5486400"/>
            <a:ext cx="6400800" cy="1219200"/>
          </a:xfrm>
        </p:spPr>
        <p:txBody>
          <a:bodyPr>
            <a:normAutofit lnSpcReduction="10000"/>
          </a:bodyPr>
          <a:lstStyle/>
          <a:p>
            <a:r>
              <a:rPr lang="en-US" dirty="0" smtClean="0">
                <a:solidFill>
                  <a:schemeClr val="tx2"/>
                </a:solidFill>
              </a:rPr>
              <a:t>Ottap Application Solutions, LLC</a:t>
            </a:r>
          </a:p>
          <a:p>
            <a:r>
              <a:rPr lang="en-US" sz="1800" dirty="0" smtClean="0">
                <a:solidFill>
                  <a:schemeClr val="tx2"/>
                </a:solidFill>
              </a:rPr>
              <a:t>Richmond, VA, USA</a:t>
            </a:r>
          </a:p>
          <a:p>
            <a:r>
              <a:rPr lang="en-US" sz="1800" dirty="0" smtClean="0">
                <a:solidFill>
                  <a:schemeClr val="tx2"/>
                </a:solidFill>
              </a:rPr>
              <a:t>www.ottapapplications.com</a:t>
            </a:r>
          </a:p>
          <a:p>
            <a:endParaRPr lang="en-US" sz="1800" dirty="0" smtClean="0">
              <a:solidFill>
                <a:schemeClr val="tx2"/>
              </a:solidFill>
            </a:endParaRPr>
          </a:p>
          <a:p>
            <a:endParaRPr lang="en-US" dirty="0">
              <a:solidFill>
                <a:srgbClr val="002060"/>
              </a:solidFill>
            </a:endParaRPr>
          </a:p>
        </p:txBody>
      </p:sp>
      <p:pic>
        <p:nvPicPr>
          <p:cNvPr id="1027" name="Picture 3" descr="C:\MOHAN1\prd\ottapreg.jpg"/>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35947" y="3756338"/>
            <a:ext cx="161925"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MOHAN1\prd\ottaplogo_Dec2010final.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91920" y="5181600"/>
            <a:ext cx="544689"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0194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idx="1"/>
          </p:nvPr>
        </p:nvSpPr>
        <p:spPr/>
        <p:txBody>
          <a:bodyPr>
            <a:normAutofit/>
          </a:bodyPr>
          <a:lstStyle/>
          <a:p>
            <a:r>
              <a:rPr lang="en-US" sz="1600" dirty="0"/>
              <a:t>The material in this document is confidential and owned by Ottap Application Solutions, LLC,  Richmond, VA, USA and is protected by international copy right laws. Unauthorized use or reproduction of the material in this document in any form is prohibited. You are not permitted to copy, store (in any medium), transmit, show in public, adapt or change in any way the content of this document for any other purpose whatsoever without the prior written permission of the Ottap Applications Solutions,LLC.</a:t>
            </a:r>
          </a:p>
        </p:txBody>
      </p:sp>
      <p:sp>
        <p:nvSpPr>
          <p:cNvPr id="5" name="Title 1"/>
          <p:cNvSpPr txBox="1">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OADCS</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br>
            <a:r>
              <a:rPr lang="en-US" sz="2200" i="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latin typeface="Gabriola" pitchFamily="82" charset="0"/>
              </a:rPr>
              <a:t>Auto-ID Data collection made simple !</a:t>
            </a:r>
            <a:endParaRPr lang="en-US" sz="2200" dirty="0">
              <a:solidFill>
                <a:schemeClr val="accent2"/>
              </a:solidFill>
            </a:endParaRPr>
          </a:p>
        </p:txBody>
      </p:sp>
      <p:pic>
        <p:nvPicPr>
          <p:cNvPr id="7" name="Picture 6" descr="C:\MOHAN1\prd\ottaplogo_Dec2010final.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349449"/>
            <a:ext cx="609600" cy="852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9015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OADCS</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br>
            <a:r>
              <a:rPr lang="en-US" sz="2200" i="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latin typeface="Gabriola" pitchFamily="82" charset="0"/>
              </a:rPr>
              <a:t>Auto-ID Data collection made simple !</a:t>
            </a:r>
            <a:endParaRPr lang="en-US" sz="2200" dirty="0">
              <a:solidFill>
                <a:schemeClr val="accent2"/>
              </a:solidFill>
            </a:endParaRPr>
          </a:p>
        </p:txBody>
      </p:sp>
      <p:sp>
        <p:nvSpPr>
          <p:cNvPr id="3" name="Content Placeholder 2"/>
          <p:cNvSpPr>
            <a:spLocks noGrp="1"/>
          </p:cNvSpPr>
          <p:nvPr>
            <p:ph idx="1"/>
          </p:nvPr>
        </p:nvSpPr>
        <p:spPr/>
        <p:txBody>
          <a:bodyPr/>
          <a:lstStyle/>
          <a:p>
            <a:pPr marL="0" indent="0">
              <a:buNone/>
            </a:pPr>
            <a:endParaRPr lang="en-US" dirty="0" smtClean="0">
              <a:solidFill>
                <a:schemeClr val="accent2"/>
              </a:solidFill>
            </a:endParaRPr>
          </a:p>
          <a:p>
            <a:pPr marL="0" indent="0">
              <a:buNone/>
            </a:pPr>
            <a:r>
              <a:rPr lang="en-US" dirty="0" smtClean="0">
                <a:solidFill>
                  <a:schemeClr val="accent2"/>
                </a:solidFill>
              </a:rPr>
              <a:t>		</a:t>
            </a:r>
            <a:r>
              <a:rPr lang="en-US" dirty="0" smtClean="0">
                <a:solidFill>
                  <a:schemeClr val="accent2"/>
                </a:solidFill>
                <a:latin typeface="Andalus" pitchFamily="18" charset="-78"/>
                <a:cs typeface="Andalus" pitchFamily="18" charset="-78"/>
              </a:rPr>
              <a:t>Plan With Confidence !</a:t>
            </a:r>
          </a:p>
          <a:p>
            <a:pPr marL="0" indent="0">
              <a:buNone/>
            </a:pPr>
            <a:r>
              <a:rPr lang="en-US" dirty="0" smtClean="0">
                <a:solidFill>
                  <a:schemeClr val="accent2"/>
                </a:solidFill>
                <a:latin typeface="Andalus" pitchFamily="18" charset="-78"/>
                <a:cs typeface="Andalus" pitchFamily="18" charset="-78"/>
              </a:rPr>
              <a:t>		Build With Ease !</a:t>
            </a:r>
          </a:p>
          <a:p>
            <a:pPr marL="0" indent="0">
              <a:buNone/>
            </a:pPr>
            <a:r>
              <a:rPr lang="en-US" dirty="0" smtClean="0">
                <a:solidFill>
                  <a:schemeClr val="accent2"/>
                </a:solidFill>
                <a:latin typeface="Andalus" pitchFamily="18" charset="-78"/>
                <a:cs typeface="Andalus" pitchFamily="18" charset="-78"/>
              </a:rPr>
              <a:t>		&amp;</a:t>
            </a:r>
          </a:p>
          <a:p>
            <a:pPr marL="0" indent="0">
              <a:buNone/>
            </a:pPr>
            <a:r>
              <a:rPr lang="en-US" dirty="0">
                <a:solidFill>
                  <a:schemeClr val="accent2"/>
                </a:solidFill>
                <a:latin typeface="Andalus" pitchFamily="18" charset="-78"/>
                <a:cs typeface="Andalus" pitchFamily="18" charset="-78"/>
              </a:rPr>
              <a:t>	</a:t>
            </a:r>
            <a:r>
              <a:rPr lang="en-US" dirty="0" smtClean="0">
                <a:solidFill>
                  <a:schemeClr val="accent2"/>
                </a:solidFill>
                <a:latin typeface="Andalus" pitchFamily="18" charset="-78"/>
                <a:cs typeface="Andalus" pitchFamily="18" charset="-78"/>
              </a:rPr>
              <a:t>	Deploy Without Pain !</a:t>
            </a:r>
          </a:p>
          <a:p>
            <a:pPr marL="0" indent="0">
              <a:buNone/>
            </a:pPr>
            <a:endParaRPr lang="en-US" dirty="0">
              <a:solidFill>
                <a:schemeClr val="accent2"/>
              </a:solidFill>
              <a:latin typeface="Consolas" pitchFamily="49" charset="0"/>
              <a:cs typeface="Consolas" pitchFamily="49" charset="0"/>
            </a:endParaRPr>
          </a:p>
        </p:txBody>
      </p:sp>
      <p:pic>
        <p:nvPicPr>
          <p:cNvPr id="4" name="Picture 3" descr="C:\MOHAN1\prd\ottapreg.jpg"/>
          <p:cNvPicPr>
            <a:picLocks noChangeAspect="1" noChangeArrowheads="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65051" y="775853"/>
            <a:ext cx="161925" cy="152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MOHAN1\prd\ottaplogo_Dec2010fina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349449"/>
            <a:ext cx="609600" cy="852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50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iterate type="lt">
                                    <p:tmPct val="0"/>
                                  </p:iterate>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iterate type="lt">
                                    <p:tmPct val="0"/>
                                  </p:iterate>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iterate type="lt">
                                    <p:tmPct val="0"/>
                                  </p:iterate>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iterate type="lt">
                                    <p:tmPct val="0"/>
                                  </p:iterate>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OADCS</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br>
            <a:r>
              <a:rPr lang="en-US" sz="2200" i="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latin typeface="Gabriola" pitchFamily="82" charset="0"/>
              </a:rPr>
              <a:t>Auto-ID Data collection made simple !</a:t>
            </a:r>
            <a:endParaRPr lang="en-US" sz="2200" dirty="0">
              <a:solidFill>
                <a:schemeClr val="accent2"/>
              </a:solidFill>
            </a:endParaRPr>
          </a:p>
        </p:txBody>
      </p:sp>
      <p:pic>
        <p:nvPicPr>
          <p:cNvPr id="5" name="Picture 4" descr="C:\MOHAN1\prd\ottaplogo_Dec2010final.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349449"/>
            <a:ext cx="609600" cy="85280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MOHAN1\prd\ottapreg.jpg"/>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50924" y="780047"/>
            <a:ext cx="161925" cy="152400"/>
          </a:xfrm>
          <a:prstGeom prst="rect">
            <a:avLst/>
          </a:prstGeom>
          <a:noFill/>
          <a:extLst>
            <a:ext uri="{909E8E84-426E-40DD-AFC4-6F175D3DCCD1}">
              <a14:hiddenFill xmlns:a14="http://schemas.microsoft.com/office/drawing/2010/main">
                <a:solidFill>
                  <a:srgbClr val="FFFFFF"/>
                </a:solidFill>
              </a14:hiddenFill>
            </a:ext>
          </a:extLst>
        </p:spPr>
      </p:pic>
      <p:sp>
        <p:nvSpPr>
          <p:cNvPr id="2" name="Subtitle 1"/>
          <p:cNvSpPr>
            <a:spLocks noGrp="1"/>
          </p:cNvSpPr>
          <p:nvPr>
            <p:ph type="subTitle" idx="1"/>
          </p:nvPr>
        </p:nvSpPr>
        <p:spPr>
          <a:xfrm>
            <a:off x="1371600" y="1600200"/>
            <a:ext cx="6400800" cy="4038600"/>
          </a:xfrm>
          <a:noFill/>
          <a:ln>
            <a:noFill/>
          </a:ln>
        </p:spPr>
        <p:txBody>
          <a:bodyPr>
            <a:normAutofit fontScale="625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just"/>
            <a:endPar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Haettenschweiler" pitchFamily="34" charset="0"/>
            </a:endParaRPr>
          </a:p>
          <a:p>
            <a:pPr algn="just"/>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Haettenschweiler" pitchFamily="34" charset="0"/>
              </a:rPr>
              <a:t>OADCS</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29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is a tool which could enable you to extend  its usability to any application area you can think of.</a:t>
            </a:r>
          </a:p>
          <a:p>
            <a:pPr algn="just"/>
            <a:endPar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457200" indent="-457200" algn="just">
              <a:buFont typeface="Wingdings" pitchFamily="2" charset="2"/>
              <a:buChar char="q"/>
            </a:pP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Traditionally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users have seen data collection system being </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used primarily in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Supply Chain Applications such as Warehousing, Shipping or shop-floor applications. </a:t>
            </a:r>
            <a:endPar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just"/>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457200" indent="-457200" algn="just">
              <a:buFont typeface="Wingdings" pitchFamily="2" charset="2"/>
              <a:buChar char="q"/>
            </a:pP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With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future looking to be owned by mobile applications, this tool will help you to position yourself well in advance to take on business challenges of tomorrow </a:t>
            </a:r>
          </a:p>
          <a:p>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547552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Effect transition="in" filter="fade">
                                      <p:cBhvr>
                                        <p:cTn id="14" dur="1000"/>
                                        <p:tgtEl>
                                          <p:spTgt spid="2">
                                            <p:txEl>
                                              <p:pRg st="3" end="3"/>
                                            </p:txEl>
                                          </p:spTgt>
                                        </p:tgtEl>
                                      </p:cBhvr>
                                    </p:animEffect>
                                    <p:anim calcmode="lin" valueType="num">
                                      <p:cBhvr>
                                        <p:cTn id="1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fade">
                                      <p:cBhvr>
                                        <p:cTn id="21" dur="1000"/>
                                        <p:tgtEl>
                                          <p:spTgt spid="2">
                                            <p:txEl>
                                              <p:pRg st="5" end="5"/>
                                            </p:txEl>
                                          </p:spTgt>
                                        </p:tgtEl>
                                      </p:cBhvr>
                                    </p:animEffect>
                                    <p:anim calcmode="lin" valueType="num">
                                      <p:cBhvr>
                                        <p:cTn id="2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4" presetID="3" presetClass="emph" presetSubtype="2" fill="hold" nodeType="withEffect">
                                  <p:stCondLst>
                                    <p:cond delay="0"/>
                                  </p:stCondLst>
                                  <p:childTnLst>
                                    <p:animClr clrSpc="rgb" dir="cw">
                                      <p:cBhvr override="childStyle">
                                        <p:cTn id="25" dur="2000" fill="hold"/>
                                        <p:tgtEl>
                                          <p:spTgt spid="2">
                                            <p:txEl>
                                              <p:pRg st="6" end="6"/>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OADCS</a:t>
            </a:r>
            <a:r>
              <a:rPr lang="en-US" dirty="0" smtClean="0"/>
              <a:t> </a:t>
            </a:r>
            <a:r>
              <a:rPr lang="en-US" dirty="0">
                <a:solidFill>
                  <a:schemeClr val="accent1">
                    <a:lumMod val="75000"/>
                  </a:schemeClr>
                </a:solidFill>
              </a:rPr>
              <a:t>is a </a:t>
            </a:r>
            <a:r>
              <a:rPr lang="en-US" dirty="0" smtClean="0">
                <a:solidFill>
                  <a:schemeClr val="accent1">
                    <a:lumMod val="75000"/>
                  </a:schemeClr>
                </a:solidFill>
              </a:rPr>
              <a:t>tool </a:t>
            </a:r>
            <a:r>
              <a:rPr lang="en-US" dirty="0">
                <a:solidFill>
                  <a:schemeClr val="accent1">
                    <a:lumMod val="75000"/>
                  </a:schemeClr>
                </a:solidFill>
              </a:rPr>
              <a:t>that could enable a business analyst to easily </a:t>
            </a:r>
            <a:r>
              <a:rPr lang="en-US" dirty="0" smtClean="0">
                <a:solidFill>
                  <a:schemeClr val="accent1">
                    <a:lumMod val="75000"/>
                  </a:schemeClr>
                </a:solidFill>
              </a:rPr>
              <a:t> </a:t>
            </a:r>
            <a:r>
              <a:rPr lang="en-US" dirty="0">
                <a:solidFill>
                  <a:schemeClr val="accent1">
                    <a:lumMod val="75000"/>
                  </a:schemeClr>
                </a:solidFill>
              </a:rPr>
              <a:t>configure and translate a business requirement </a:t>
            </a:r>
            <a:r>
              <a:rPr lang="en-US" dirty="0" smtClean="0">
                <a:solidFill>
                  <a:schemeClr val="accent1">
                    <a:lumMod val="75000"/>
                  </a:schemeClr>
                </a:solidFill>
              </a:rPr>
              <a:t> to </a:t>
            </a:r>
            <a:r>
              <a:rPr lang="en-US" dirty="0">
                <a:solidFill>
                  <a:schemeClr val="accent1">
                    <a:lumMod val="75000"/>
                  </a:schemeClr>
                </a:solidFill>
              </a:rPr>
              <a:t>a working data collection system to suite </a:t>
            </a:r>
            <a:r>
              <a:rPr lang="en-US" dirty="0" smtClean="0">
                <a:solidFill>
                  <a:schemeClr val="accent1">
                    <a:lumMod val="75000"/>
                  </a:schemeClr>
                </a:solidFill>
              </a:rPr>
              <a:t>that specific</a:t>
            </a:r>
            <a:r>
              <a:rPr lang="en-US" dirty="0" smtClean="0">
                <a:solidFill>
                  <a:schemeClr val="accent1">
                    <a:lumMod val="75000"/>
                  </a:schemeClr>
                </a:solidFill>
              </a:rPr>
              <a:t> </a:t>
            </a:r>
            <a:r>
              <a:rPr lang="en-US" dirty="0" smtClean="0">
                <a:solidFill>
                  <a:schemeClr val="accent1">
                    <a:lumMod val="75000"/>
                  </a:schemeClr>
                </a:solidFill>
              </a:rPr>
              <a:t>business requirement. </a:t>
            </a:r>
          </a:p>
          <a:p>
            <a:pPr marL="0" indent="0">
              <a:buNone/>
            </a:pPr>
            <a:endParaRPr lang="en-US" dirty="0" smtClean="0">
              <a:solidFill>
                <a:schemeClr val="accent1">
                  <a:lumMod val="75000"/>
                </a:schemeClr>
              </a:solidFill>
            </a:endParaRPr>
          </a:p>
          <a:p>
            <a:r>
              <a:rPr lang="en-US" dirty="0" smtClean="0">
                <a:solidFill>
                  <a:schemeClr val="accent1">
                    <a:lumMod val="75000"/>
                  </a:schemeClr>
                </a:solidFill>
              </a:rPr>
              <a:t>The </a:t>
            </a:r>
            <a:r>
              <a:rPr lang="en-US" dirty="0" smtClean="0">
                <a:solidFill>
                  <a:schemeClr val="accent1">
                    <a:lumMod val="75000"/>
                  </a:schemeClr>
                </a:solidFill>
              </a:rPr>
              <a:t>Data </a:t>
            </a:r>
            <a:r>
              <a:rPr lang="en-US" dirty="0">
                <a:solidFill>
                  <a:schemeClr val="accent1">
                    <a:lumMod val="75000"/>
                  </a:schemeClr>
                </a:solidFill>
              </a:rPr>
              <a:t>Collection solution </a:t>
            </a:r>
            <a:r>
              <a:rPr lang="en-US" dirty="0" smtClean="0">
                <a:solidFill>
                  <a:schemeClr val="accent1">
                    <a:lumMod val="75000"/>
                  </a:schemeClr>
                </a:solidFill>
              </a:rPr>
              <a:t> thus built will have </a:t>
            </a:r>
            <a:r>
              <a:rPr lang="en-US" dirty="0">
                <a:solidFill>
                  <a:schemeClr val="accent1">
                    <a:lumMod val="75000"/>
                  </a:schemeClr>
                </a:solidFill>
              </a:rPr>
              <a:t>a flexible architecture to easily interface with any back-end business systems such as legacy </a:t>
            </a:r>
            <a:r>
              <a:rPr lang="en-US" dirty="0" smtClean="0">
                <a:solidFill>
                  <a:schemeClr val="accent1">
                    <a:lumMod val="75000"/>
                  </a:schemeClr>
                </a:solidFill>
              </a:rPr>
              <a:t>applications, </a:t>
            </a:r>
            <a:r>
              <a:rPr lang="en-US" dirty="0">
                <a:solidFill>
                  <a:schemeClr val="accent1">
                    <a:lumMod val="75000"/>
                  </a:schemeClr>
                </a:solidFill>
              </a:rPr>
              <a:t>ERP systems running on any of the popular platforms such as Windows, Unix, Linux, </a:t>
            </a:r>
            <a:r>
              <a:rPr lang="en-US" dirty="0" smtClean="0">
                <a:solidFill>
                  <a:schemeClr val="accent1">
                    <a:lumMod val="75000"/>
                  </a:schemeClr>
                </a:solidFill>
              </a:rPr>
              <a:t>(AS/400)  </a:t>
            </a:r>
            <a:r>
              <a:rPr lang="en-US" dirty="0" err="1">
                <a:solidFill>
                  <a:schemeClr val="accent1">
                    <a:lumMod val="75000"/>
                  </a:schemeClr>
                </a:solidFill>
              </a:rPr>
              <a:t>i</a:t>
            </a:r>
            <a:r>
              <a:rPr lang="en-US" dirty="0" err="1" smtClean="0">
                <a:solidFill>
                  <a:schemeClr val="accent1">
                    <a:lumMod val="75000"/>
                  </a:schemeClr>
                </a:solidFill>
              </a:rPr>
              <a:t>series</a:t>
            </a:r>
            <a:r>
              <a:rPr lang="en-US" dirty="0" smtClean="0">
                <a:solidFill>
                  <a:schemeClr val="accent1">
                    <a:lumMod val="75000"/>
                  </a:schemeClr>
                </a:solidFill>
              </a:rPr>
              <a:t> </a:t>
            </a:r>
            <a:r>
              <a:rPr lang="en-US" dirty="0">
                <a:solidFill>
                  <a:schemeClr val="accent1">
                    <a:lumMod val="75000"/>
                  </a:schemeClr>
                </a:solidFill>
              </a:rPr>
              <a:t>or Mainframe systems. </a:t>
            </a:r>
            <a:endParaRPr lang="en-US" dirty="0" smtClean="0">
              <a:solidFill>
                <a:schemeClr val="accent1">
                  <a:lumMod val="75000"/>
                </a:schemeClr>
              </a:solidFill>
            </a:endParaRPr>
          </a:p>
          <a:p>
            <a:pPr marL="0" indent="0">
              <a:buNone/>
            </a:pPr>
            <a:endParaRPr lang="en-US" b="1" dirty="0" smtClean="0">
              <a:solidFill>
                <a:schemeClr val="accent1">
                  <a:lumMod val="75000"/>
                </a:schemeClr>
              </a:solidFill>
            </a:endParaRPr>
          </a:p>
          <a:p>
            <a:r>
              <a:rPr lang="en-US" dirty="0" smtClean="0">
                <a:solidFill>
                  <a:schemeClr val="accent1">
                    <a:lumMod val="75000"/>
                  </a:schemeClr>
                </a:solidFill>
              </a:rPr>
              <a:t>It </a:t>
            </a:r>
            <a:r>
              <a:rPr lang="en-US" dirty="0">
                <a:solidFill>
                  <a:schemeClr val="accent1">
                    <a:lumMod val="75000"/>
                  </a:schemeClr>
                </a:solidFill>
              </a:rPr>
              <a:t>can run on databases such as MYSQL, MS SQL Server, Oracle 8i +, DB2, </a:t>
            </a:r>
            <a:r>
              <a:rPr lang="en-US" dirty="0" err="1">
                <a:solidFill>
                  <a:schemeClr val="accent1">
                    <a:lumMod val="75000"/>
                  </a:schemeClr>
                </a:solidFill>
              </a:rPr>
              <a:t>PostgreSQL</a:t>
            </a:r>
            <a:r>
              <a:rPr lang="en-US" dirty="0">
                <a:solidFill>
                  <a:schemeClr val="accent1">
                    <a:lumMod val="75000"/>
                  </a:schemeClr>
                </a:solidFill>
              </a:rPr>
              <a:t> and any other database which can interact with a JDBC interface. </a:t>
            </a:r>
            <a:endParaRPr lang="en-US" b="1" dirty="0">
              <a:solidFill>
                <a:schemeClr val="accent1">
                  <a:lumMod val="75000"/>
                </a:schemeClr>
              </a:solidFill>
            </a:endParaRPr>
          </a:p>
          <a:p>
            <a:pPr marL="0" indent="0">
              <a:buNone/>
            </a:pPr>
            <a:endParaRPr lang="en-US" dirty="0"/>
          </a:p>
          <a:p>
            <a:pPr marL="0" indent="0">
              <a:buNone/>
            </a:pPr>
            <a:endParaRPr lang="en-US" dirty="0"/>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OADCS</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br>
            <a:r>
              <a:rPr lang="en-US" sz="2200" i="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latin typeface="Gabriola" pitchFamily="82" charset="0"/>
              </a:rPr>
              <a:t>Auto-ID Data collection made simple !</a:t>
            </a:r>
            <a:endParaRPr lang="en-US" sz="2200" dirty="0">
              <a:solidFill>
                <a:schemeClr val="accent2"/>
              </a:solidFill>
            </a:endParaRPr>
          </a:p>
        </p:txBody>
      </p:sp>
      <p:pic>
        <p:nvPicPr>
          <p:cNvPr id="5" name="Picture 4" descr="C:\MOHAN1\prd\ottaplogo_Dec2010final.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349449"/>
            <a:ext cx="609600" cy="85280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MOHAN1\prd\ottapreg.jpg"/>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80368" y="775853"/>
            <a:ext cx="161925"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4124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endParaRPr lang="en-US" dirty="0" smtClean="0">
              <a:solidFill>
                <a:schemeClr val="accent2"/>
              </a:solidFill>
            </a:endParaRPr>
          </a:p>
          <a:p>
            <a:pPr>
              <a:buFont typeface="Wingdings" pitchFamily="2" charset="2"/>
              <a:buChar char="Ø"/>
            </a:pPr>
            <a:r>
              <a:rPr lang="en-US" dirty="0" smtClean="0">
                <a:solidFill>
                  <a:schemeClr val="accent2"/>
                </a:solidFill>
              </a:rPr>
              <a:t>	</a:t>
            </a:r>
            <a:r>
              <a:rPr lang="en-US" dirty="0" smtClean="0">
                <a:solidFill>
                  <a:srgbClr val="C00000"/>
                </a:solidFill>
                <a:latin typeface="Andalus" pitchFamily="18" charset="-78"/>
                <a:cs typeface="Andalus" pitchFamily="18" charset="-78"/>
              </a:rPr>
              <a:t>Create Transactions</a:t>
            </a:r>
          </a:p>
          <a:p>
            <a:pPr>
              <a:buFont typeface="Wingdings" pitchFamily="2" charset="2"/>
              <a:buChar char="Ø"/>
            </a:pPr>
            <a:r>
              <a:rPr lang="en-US" dirty="0" smtClean="0">
                <a:solidFill>
                  <a:srgbClr val="C00000"/>
                </a:solidFill>
                <a:latin typeface="Andalus" pitchFamily="18" charset="-78"/>
                <a:cs typeface="Andalus" pitchFamily="18" charset="-78"/>
              </a:rPr>
              <a:t>	Create Rules</a:t>
            </a:r>
          </a:p>
          <a:p>
            <a:pPr>
              <a:buFont typeface="Wingdings" pitchFamily="2" charset="2"/>
              <a:buChar char="Ø"/>
            </a:pPr>
            <a:r>
              <a:rPr lang="en-US" dirty="0" smtClean="0">
                <a:solidFill>
                  <a:srgbClr val="C00000"/>
                </a:solidFill>
                <a:latin typeface="Andalus" pitchFamily="18" charset="-78"/>
                <a:cs typeface="Andalus" pitchFamily="18" charset="-78"/>
              </a:rPr>
              <a:t>	Attach Rules to Transactions</a:t>
            </a:r>
          </a:p>
          <a:p>
            <a:pPr>
              <a:buFont typeface="Wingdings" pitchFamily="2" charset="2"/>
              <a:buChar char="Ø"/>
            </a:pPr>
            <a:r>
              <a:rPr lang="en-US" dirty="0" smtClean="0">
                <a:solidFill>
                  <a:srgbClr val="C00000"/>
                </a:solidFill>
                <a:latin typeface="Andalus" pitchFamily="18" charset="-78"/>
                <a:cs typeface="Andalus" pitchFamily="18" charset="-78"/>
              </a:rPr>
              <a:t>	Create Roles</a:t>
            </a:r>
          </a:p>
          <a:p>
            <a:pPr>
              <a:buFont typeface="Wingdings" pitchFamily="2" charset="2"/>
              <a:buChar char="Ø"/>
            </a:pPr>
            <a:r>
              <a:rPr lang="en-US" dirty="0" smtClean="0">
                <a:solidFill>
                  <a:srgbClr val="C00000"/>
                </a:solidFill>
                <a:latin typeface="Andalus" pitchFamily="18" charset="-78"/>
                <a:cs typeface="Andalus" pitchFamily="18" charset="-78"/>
              </a:rPr>
              <a:t>	Create Users</a:t>
            </a:r>
          </a:p>
          <a:p>
            <a:pPr>
              <a:buFont typeface="Wingdings" pitchFamily="2" charset="2"/>
              <a:buChar char="Ø"/>
            </a:pPr>
            <a:r>
              <a:rPr lang="en-US" dirty="0" smtClean="0">
                <a:solidFill>
                  <a:srgbClr val="C00000"/>
                </a:solidFill>
                <a:latin typeface="Andalus" pitchFamily="18" charset="-78"/>
                <a:cs typeface="Andalus" pitchFamily="18" charset="-78"/>
              </a:rPr>
              <a:t>      Attach Users to Roles                </a:t>
            </a:r>
          </a:p>
          <a:p>
            <a:pPr>
              <a:buFont typeface="Wingdings" pitchFamily="2" charset="2"/>
              <a:buChar char="Ø"/>
            </a:pPr>
            <a:r>
              <a:rPr lang="en-US" dirty="0" smtClean="0">
                <a:solidFill>
                  <a:srgbClr val="C00000"/>
                </a:solidFill>
                <a:latin typeface="Andalus" pitchFamily="18" charset="-78"/>
                <a:cs typeface="Andalus" pitchFamily="18" charset="-78"/>
              </a:rPr>
              <a:t>	Attach Roles to Transactions</a:t>
            </a:r>
          </a:p>
          <a:p>
            <a:pPr marL="0" indent="0">
              <a:buNone/>
            </a:pPr>
            <a:endParaRPr lang="en-US" dirty="0">
              <a:solidFill>
                <a:schemeClr val="accent2"/>
              </a:solidFill>
              <a:latin typeface="Consolas" pitchFamily="49" charset="0"/>
              <a:cs typeface="Consolas" pitchFamily="49" charset="0"/>
            </a:endParaRPr>
          </a:p>
        </p:txBody>
      </p:sp>
      <p:sp>
        <p:nvSpPr>
          <p:cNvPr id="2" name="Title 1"/>
          <p:cNvSpPr>
            <a:spLocks noGrp="1"/>
          </p:cNvSpPr>
          <p:nvPr>
            <p:ph type="title"/>
          </p:nvPr>
        </p:nvSpPr>
        <p:spPr/>
        <p:txBody>
          <a:bodyPr>
            <a:normAutofit/>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OADCS</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br>
            <a:r>
              <a:rPr lang="en-US" sz="2200" i="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latin typeface="Gabriola" pitchFamily="82" charset="0"/>
              </a:rPr>
              <a:t>Auto-ID Data collection made simple !</a:t>
            </a:r>
            <a:endParaRPr lang="en-US" sz="2200" dirty="0">
              <a:solidFill>
                <a:schemeClr val="accent2"/>
              </a:solidFill>
            </a:endParaRPr>
          </a:p>
        </p:txBody>
      </p:sp>
      <p:pic>
        <p:nvPicPr>
          <p:cNvPr id="4" name="Picture 3" descr="C:\MOHAN1\prd\ottapreg.jpg"/>
          <p:cNvPicPr>
            <a:picLocks noChangeAspect="1" noChangeArrowheads="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80368" y="775853"/>
            <a:ext cx="161925" cy="152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MOHAN1\prd\ottaplogo_Dec2010fina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349449"/>
            <a:ext cx="609600" cy="852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264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additive="base">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additive="base">
                                        <p:cTn id="4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 </a:t>
            </a:r>
          </a:p>
          <a:p>
            <a:pPr marL="0" indent="0">
              <a:buNone/>
            </a:pPr>
            <a:r>
              <a:rPr lang="en-US" dirty="0" smtClean="0"/>
              <a:t>                                                                                         </a:t>
            </a:r>
          </a:p>
          <a:p>
            <a:pPr marL="0" indent="0">
              <a:buNone/>
            </a:pPr>
            <a:r>
              <a:rPr lang="en-US" dirty="0" smtClean="0"/>
              <a:t>                                                                            </a:t>
            </a:r>
          </a:p>
          <a:p>
            <a:pPr marL="0" indent="0">
              <a:buNone/>
            </a:pPr>
            <a:r>
              <a:rPr lang="en-US" dirty="0"/>
              <a:t> </a:t>
            </a:r>
            <a:r>
              <a:rPr lang="en-US" dirty="0" smtClean="0"/>
              <a:t>                                                                          </a:t>
            </a:r>
          </a:p>
          <a:p>
            <a:pPr marL="0" indent="0">
              <a:buNone/>
            </a:pPr>
            <a:endParaRPr lang="en-US" dirty="0"/>
          </a:p>
          <a:p>
            <a:pPr marL="0" indent="0">
              <a:buNone/>
            </a:pPr>
            <a:endParaRPr lang="en-US"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OADCS</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br>
            <a:r>
              <a:rPr lang="en-US" sz="2200" i="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latin typeface="Gabriola" pitchFamily="82" charset="0"/>
              </a:rPr>
              <a:t>Auto-ID Data collection made simple !</a:t>
            </a:r>
            <a:endParaRPr lang="en-US" sz="2200" dirty="0">
              <a:solidFill>
                <a:schemeClr val="accent2"/>
              </a:solidFill>
            </a:endParaRPr>
          </a:p>
        </p:txBody>
      </p:sp>
      <p:pic>
        <p:nvPicPr>
          <p:cNvPr id="5" name="Picture 4" descr="C:\MOHAN1\prd\ottaplogo_Dec2010final.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349449"/>
            <a:ext cx="609600" cy="85280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MOHAN1\prd\ottapreg.jpg"/>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80368" y="775853"/>
            <a:ext cx="161925" cy="152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                  </a:t>
            </a:r>
            <a:endParaRPr lang="en-US" dirty="0"/>
          </a:p>
        </p:txBody>
      </p:sp>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smtClean="0">
              <a:solidFill>
                <a:schemeClr val="accent2"/>
              </a:solidFill>
            </a:endParaRPr>
          </a:p>
          <a:p>
            <a:pPr>
              <a:buFont typeface="Wingdings" pitchFamily="2" charset="2"/>
              <a:buChar char="Ø"/>
            </a:pPr>
            <a:r>
              <a:rPr lang="en-US" dirty="0" smtClean="0">
                <a:solidFill>
                  <a:srgbClr val="C00000"/>
                </a:solidFill>
                <a:latin typeface="Andalus" pitchFamily="18" charset="-78"/>
                <a:cs typeface="Andalus" pitchFamily="18" charset="-78"/>
              </a:rPr>
              <a:t>Rules </a:t>
            </a:r>
            <a:r>
              <a:rPr lang="en-US" dirty="0">
                <a:solidFill>
                  <a:srgbClr val="C00000"/>
                </a:solidFill>
                <a:latin typeface="Andalus" pitchFamily="18" charset="-78"/>
                <a:cs typeface="Andalus" pitchFamily="18" charset="-78"/>
              </a:rPr>
              <a:t>can be shared by multiple transactions</a:t>
            </a:r>
          </a:p>
          <a:p>
            <a:pPr>
              <a:buFont typeface="Wingdings" pitchFamily="2" charset="2"/>
              <a:buChar char="Ø"/>
            </a:pPr>
            <a:endParaRPr lang="en-US" dirty="0" smtClean="0">
              <a:solidFill>
                <a:srgbClr val="C00000"/>
              </a:solidFill>
              <a:latin typeface="Andalus" pitchFamily="18" charset="-78"/>
              <a:cs typeface="Andalus" pitchFamily="18" charset="-78"/>
            </a:endParaRPr>
          </a:p>
          <a:p>
            <a:pPr>
              <a:buFont typeface="Wingdings" pitchFamily="2" charset="2"/>
              <a:buChar char="Ø"/>
            </a:pPr>
            <a:r>
              <a:rPr lang="en-US" dirty="0" smtClean="0">
                <a:solidFill>
                  <a:srgbClr val="C00000"/>
                </a:solidFill>
                <a:latin typeface="Andalus" pitchFamily="18" charset="-78"/>
                <a:cs typeface="Andalus" pitchFamily="18" charset="-78"/>
              </a:rPr>
              <a:t>Roles </a:t>
            </a:r>
            <a:r>
              <a:rPr lang="en-US" dirty="0">
                <a:solidFill>
                  <a:srgbClr val="C00000"/>
                </a:solidFill>
                <a:latin typeface="Andalus" pitchFamily="18" charset="-78"/>
                <a:cs typeface="Andalus" pitchFamily="18" charset="-78"/>
              </a:rPr>
              <a:t>can be shared by multiple users</a:t>
            </a:r>
          </a:p>
          <a:p>
            <a:pPr>
              <a:buFont typeface="Wingdings" pitchFamily="2" charset="2"/>
              <a:buChar char="Ø"/>
            </a:pPr>
            <a:endParaRPr lang="en-US" dirty="0" smtClean="0">
              <a:solidFill>
                <a:srgbClr val="C00000"/>
              </a:solidFill>
              <a:latin typeface="Andalus" pitchFamily="18" charset="-78"/>
              <a:cs typeface="Andalus" pitchFamily="18" charset="-78"/>
            </a:endParaRPr>
          </a:p>
          <a:p>
            <a:pPr>
              <a:buFont typeface="Wingdings" pitchFamily="2" charset="2"/>
              <a:buChar char="Ø"/>
            </a:pPr>
            <a:r>
              <a:rPr lang="en-US" dirty="0" smtClean="0">
                <a:solidFill>
                  <a:srgbClr val="C00000"/>
                </a:solidFill>
                <a:latin typeface="Andalus" pitchFamily="18" charset="-78"/>
                <a:cs typeface="Andalus" pitchFamily="18" charset="-78"/>
              </a:rPr>
              <a:t>Roles </a:t>
            </a:r>
            <a:r>
              <a:rPr lang="en-US" dirty="0">
                <a:solidFill>
                  <a:srgbClr val="C00000"/>
                </a:solidFill>
                <a:latin typeface="Andalus" pitchFamily="18" charset="-78"/>
                <a:cs typeface="Andalus" pitchFamily="18" charset="-78"/>
              </a:rPr>
              <a:t>can share multiple </a:t>
            </a:r>
            <a:r>
              <a:rPr lang="en-US" dirty="0" smtClean="0">
                <a:solidFill>
                  <a:srgbClr val="C00000"/>
                </a:solidFill>
                <a:latin typeface="Andalus" pitchFamily="18" charset="-78"/>
                <a:cs typeface="Andalus" pitchFamily="18" charset="-78"/>
              </a:rPr>
              <a:t>transactions</a:t>
            </a:r>
          </a:p>
          <a:p>
            <a:pPr>
              <a:buFont typeface="Wingdings" pitchFamily="2" charset="2"/>
              <a:buChar char="Ø"/>
            </a:pPr>
            <a:endParaRPr lang="en-US" dirty="0">
              <a:solidFill>
                <a:srgbClr val="C00000"/>
              </a:solidFill>
              <a:latin typeface="Andalus" pitchFamily="18" charset="-78"/>
              <a:cs typeface="Andalus" pitchFamily="18" charset="-78"/>
            </a:endParaRPr>
          </a:p>
          <a:p>
            <a:pPr>
              <a:buFont typeface="Wingdings" pitchFamily="2" charset="2"/>
              <a:buChar char="Ø"/>
            </a:pPr>
            <a:endParaRPr lang="en-US" dirty="0">
              <a:solidFill>
                <a:schemeClr val="accent2"/>
              </a:solidFill>
              <a:latin typeface="Consolas" pitchFamily="49" charset="0"/>
              <a:cs typeface="Consolas" pitchFamily="49" charset="0"/>
            </a:endParaRPr>
          </a:p>
        </p:txBody>
      </p:sp>
    </p:spTree>
    <p:extLst>
      <p:ext uri="{BB962C8B-B14F-4D97-AF65-F5344CB8AC3E}">
        <p14:creationId xmlns:p14="http://schemas.microsoft.com/office/powerpoint/2010/main" val="2811608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1000"/>
                                        <p:tgtEl>
                                          <p:spTgt spid="9">
                                            <p:txEl>
                                              <p:pRg st="1" end="1"/>
                                            </p:txEl>
                                          </p:spTgt>
                                        </p:tgtEl>
                                      </p:cBhvr>
                                    </p:animEffect>
                                    <p:anim calcmode="lin" valueType="num">
                                      <p:cBhvr>
                                        <p:cTn id="8"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3" end="3"/>
                                            </p:txEl>
                                          </p:spTgt>
                                        </p:tgtEl>
                                        <p:attrNameLst>
                                          <p:attrName>style.visibility</p:attrName>
                                        </p:attrNameLst>
                                      </p:cBhvr>
                                      <p:to>
                                        <p:strVal val="visible"/>
                                      </p:to>
                                    </p:set>
                                    <p:animEffect transition="in" filter="fade">
                                      <p:cBhvr>
                                        <p:cTn id="14" dur="1000"/>
                                        <p:tgtEl>
                                          <p:spTgt spid="9">
                                            <p:txEl>
                                              <p:pRg st="3" end="3"/>
                                            </p:txEl>
                                          </p:spTgt>
                                        </p:tgtEl>
                                      </p:cBhvr>
                                    </p:animEffect>
                                    <p:anim calcmode="lin" valueType="num">
                                      <p:cBhvr>
                                        <p:cTn id="15"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animEffect transition="in" filter="fade">
                                      <p:cBhvr>
                                        <p:cTn id="21" dur="1000"/>
                                        <p:tgtEl>
                                          <p:spTgt spid="9">
                                            <p:txEl>
                                              <p:pRg st="5" end="5"/>
                                            </p:txEl>
                                          </p:spTgt>
                                        </p:tgtEl>
                                      </p:cBhvr>
                                    </p:animEffect>
                                    <p:anim calcmode="lin" valueType="num">
                                      <p:cBhvr>
                                        <p:cTn id="22"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sz="2800" dirty="0">
                <a:solidFill>
                  <a:srgbClr val="C00000"/>
                </a:solidFill>
                <a:latin typeface="Andalus" pitchFamily="18" charset="-78"/>
                <a:cs typeface="Andalus" pitchFamily="18" charset="-78"/>
              </a:rPr>
              <a:t>Rules can be built by SQLs, Stored Procedure calls or external program </a:t>
            </a:r>
            <a:r>
              <a:rPr lang="en-US" sz="2800" dirty="0" smtClean="0">
                <a:solidFill>
                  <a:srgbClr val="C00000"/>
                </a:solidFill>
                <a:latin typeface="Andalus" pitchFamily="18" charset="-78"/>
                <a:cs typeface="Andalus" pitchFamily="18" charset="-78"/>
              </a:rPr>
              <a:t>calls</a:t>
            </a:r>
          </a:p>
          <a:p>
            <a:pPr>
              <a:buFont typeface="Wingdings" pitchFamily="2" charset="2"/>
              <a:buChar char="Ø"/>
            </a:pPr>
            <a:r>
              <a:rPr lang="en-US" sz="2800" dirty="0">
                <a:solidFill>
                  <a:srgbClr val="C00000"/>
                </a:solidFill>
              </a:rPr>
              <a:t>Screen prompts of transactions can be built by non-programmers!</a:t>
            </a:r>
          </a:p>
          <a:p>
            <a:pPr>
              <a:buFont typeface="Wingdings" pitchFamily="2" charset="2"/>
              <a:buChar char="Ø"/>
            </a:pPr>
            <a:r>
              <a:rPr lang="en-US" sz="2800" dirty="0">
                <a:solidFill>
                  <a:srgbClr val="C00000"/>
                </a:solidFill>
              </a:rPr>
              <a:t>Simple UI with no complications </a:t>
            </a:r>
            <a:r>
              <a:rPr lang="en-US" sz="2800" dirty="0" smtClean="0">
                <a:solidFill>
                  <a:srgbClr val="C00000"/>
                </a:solidFill>
              </a:rPr>
              <a:t>!</a:t>
            </a:r>
          </a:p>
          <a:p>
            <a:pPr>
              <a:buFont typeface="Wingdings" pitchFamily="2" charset="2"/>
              <a:buChar char="Ø"/>
            </a:pPr>
            <a:r>
              <a:rPr lang="en-US" sz="2800" dirty="0">
                <a:solidFill>
                  <a:srgbClr val="C00000"/>
                </a:solidFill>
              </a:rPr>
              <a:t>The same data collection front-end can be used for any back-end </a:t>
            </a:r>
            <a:r>
              <a:rPr lang="en-US" sz="2800" dirty="0" smtClean="0">
                <a:solidFill>
                  <a:srgbClr val="C00000"/>
                </a:solidFill>
              </a:rPr>
              <a:t>Enterprise </a:t>
            </a:r>
            <a:r>
              <a:rPr lang="en-US" sz="2800" dirty="0">
                <a:solidFill>
                  <a:srgbClr val="C00000"/>
                </a:solidFill>
              </a:rPr>
              <a:t>Application Software !</a:t>
            </a:r>
          </a:p>
          <a:p>
            <a:pPr>
              <a:buFont typeface="Wingdings" pitchFamily="2" charset="2"/>
              <a:buChar char="Ø"/>
            </a:pPr>
            <a:r>
              <a:rPr lang="en-US" sz="3000" dirty="0">
                <a:solidFill>
                  <a:srgbClr val="C00000"/>
                </a:solidFill>
              </a:rPr>
              <a:t>Data collection can be made available even when the back-end Enterprise Application System is not available for posting due to backups or planned or unplanned outage !</a:t>
            </a:r>
          </a:p>
          <a:p>
            <a:endParaRPr lang="en-US" dirty="0"/>
          </a:p>
          <a:p>
            <a:pPr>
              <a:buFont typeface="Wingdings" pitchFamily="2" charset="2"/>
              <a:buChar char="Ø"/>
            </a:pPr>
            <a:endParaRPr lang="en-US" dirty="0">
              <a:solidFill>
                <a:srgbClr val="C00000"/>
              </a:solidFill>
              <a:latin typeface="Andalus" pitchFamily="18" charset="-78"/>
              <a:cs typeface="Andalus" pitchFamily="18" charset="-78"/>
            </a:endParaRPr>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OADCS</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br>
            <a:r>
              <a:rPr lang="en-US" sz="2200" i="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latin typeface="Gabriola" pitchFamily="82" charset="0"/>
              </a:rPr>
              <a:t>Auto-ID Data collection made simple !</a:t>
            </a:r>
            <a:endParaRPr lang="en-US" sz="2200" dirty="0">
              <a:solidFill>
                <a:schemeClr val="accent2"/>
              </a:solidFill>
            </a:endParaRPr>
          </a:p>
        </p:txBody>
      </p:sp>
      <p:pic>
        <p:nvPicPr>
          <p:cNvPr id="5" name="Picture 4" descr="C:\MOHAN1\prd\ottaplogo_Dec2010final.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349449"/>
            <a:ext cx="609600" cy="85280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MOHAN1\prd\ottapreg.jpg"/>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80368" y="775853"/>
            <a:ext cx="161925"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549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OADCS</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br>
            <a:r>
              <a:rPr lang="en-US" sz="2200" i="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latin typeface="Gabriola" pitchFamily="82" charset="0"/>
              </a:rPr>
              <a:t>Auto-ID Data collection made simple !</a:t>
            </a:r>
            <a:endParaRPr lang="en-US" sz="2200" dirty="0">
              <a:solidFill>
                <a:schemeClr val="accent2"/>
              </a:solidFill>
            </a:endParaRPr>
          </a:p>
        </p:txBody>
      </p:sp>
      <p:sp>
        <p:nvSpPr>
          <p:cNvPr id="3" name="Content Placeholder 2"/>
          <p:cNvSpPr>
            <a:spLocks noGrp="1"/>
          </p:cNvSpPr>
          <p:nvPr>
            <p:ph idx="1"/>
          </p:nvPr>
        </p:nvSpPr>
        <p:spPr>
          <a:xfrm>
            <a:off x="457200" y="1600200"/>
            <a:ext cx="8229600" cy="4953000"/>
          </a:xfrm>
        </p:spPr>
        <p:txBody>
          <a:bodyPr/>
          <a:lstStyle/>
          <a:p>
            <a:pPr marL="0" indent="0">
              <a:buNone/>
            </a:pPr>
            <a:endParaRPr lang="en-US" dirty="0" smtClean="0">
              <a:solidFill>
                <a:schemeClr val="accent2"/>
              </a:solidFill>
            </a:endParaRPr>
          </a:p>
          <a:p>
            <a:pPr marL="0" indent="0">
              <a:buNone/>
            </a:pPr>
            <a:endParaRPr lang="en-US" dirty="0">
              <a:solidFill>
                <a:schemeClr val="accent2"/>
              </a:solidFill>
              <a:latin typeface="Consolas" pitchFamily="49" charset="0"/>
              <a:cs typeface="Consolas" pitchFamily="49" charset="0"/>
            </a:endParaRPr>
          </a:p>
        </p:txBody>
      </p:sp>
      <p:pic>
        <p:nvPicPr>
          <p:cNvPr id="4" name="Picture 3" descr="C:\MOHAN1\prd\ottapreg.jpg"/>
          <p:cNvPicPr>
            <a:picLocks noChangeAspect="1" noChangeArrowheads="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50924" y="780047"/>
            <a:ext cx="161925" cy="152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MOHAN1\prd\ottaplogo_Dec2010fina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349449"/>
            <a:ext cx="609600" cy="852808"/>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MOHAN1\prd\OADCSTxnArchitectur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549758"/>
            <a:ext cx="6858000"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26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endParaRPr>
          </a:p>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rPr>
              <a:t>Minimum Investment</a:t>
            </a:r>
          </a:p>
          <a:p>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endParaRPr>
          </a:p>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rPr>
              <a:t>Flexible Architecture</a:t>
            </a:r>
          </a:p>
          <a:p>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endParaRPr>
          </a:p>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rPr>
              <a:t>Ease of Use</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ndalus" pitchFamily="18" charset="-78"/>
              <a:cs typeface="Andalus" pitchFamily="18" charset="-78"/>
            </a:endParaRPr>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t>OADCS</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Haettenschweiler" pitchFamily="34" charset="0"/>
              </a:rPr>
            </a:br>
            <a:r>
              <a:rPr lang="en-US" sz="2200" i="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latin typeface="Gabriola" pitchFamily="82" charset="0"/>
              </a:rPr>
              <a:t>Auto-ID Data collection made simple !</a:t>
            </a:r>
            <a:endParaRPr lang="en-US" sz="2200" dirty="0">
              <a:solidFill>
                <a:schemeClr val="accent2"/>
              </a:solidFill>
            </a:endParaRPr>
          </a:p>
        </p:txBody>
      </p:sp>
      <p:pic>
        <p:nvPicPr>
          <p:cNvPr id="5" name="Picture 4" descr="C:\MOHAN1\prd\ottaplogo_Dec2010final.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349449"/>
            <a:ext cx="609600" cy="852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88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200</TotalTime>
  <Words>401</Words>
  <Application>Microsoft Office PowerPoint</Application>
  <PresentationFormat>On-screen Show (4:3)</PresentationFormat>
  <Paragraphs>72</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Auto-ID Data collection made simple ! Ottap Applications Data Collection System  OADCS  Commonsense Solutions for Complex Problems! from            </vt:lpstr>
      <vt:lpstr>OADCS Auto-ID Data collection made simple !</vt:lpstr>
      <vt:lpstr>PowerPoint Presentation</vt:lpstr>
      <vt:lpstr> </vt:lpstr>
      <vt:lpstr>OADCS Auto-ID Data collection made simple !</vt:lpstr>
      <vt:lpstr>                  </vt:lpstr>
      <vt:lpstr>        </vt:lpstr>
      <vt:lpstr>OADCS Auto-ID Data collection made simple !</vt:lpstr>
      <vt:lpstr> </vt:lpstr>
      <vt:lpstr>OADCS Auto-ID Data collection made simple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mohan</dc:creator>
  <cp:lastModifiedBy>mohan</cp:lastModifiedBy>
  <cp:revision>60</cp:revision>
  <dcterms:created xsi:type="dcterms:W3CDTF">2012-09-23T04:15:44Z</dcterms:created>
  <dcterms:modified xsi:type="dcterms:W3CDTF">2012-11-08T08:12:14Z</dcterms:modified>
</cp:coreProperties>
</file>